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2" r:id="rId4"/>
    <p:sldId id="260" r:id="rId5"/>
    <p:sldId id="269" r:id="rId6"/>
    <p:sldId id="271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ep, Bas" initials="BK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856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37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36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42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50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186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28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18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657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39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GB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3CA5B-D534-4C69-ADBA-6BE04CCD679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60AA6-A7D4-42D8-8419-6DAE9B4BDF2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S0Tg0IjC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nl-NL" b="1" dirty="0">
                <a:solidFill>
                  <a:srgbClr val="63666A"/>
                </a:solidFill>
              </a:rPr>
              <a:t>Workshop boeien &amp; binden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710354"/>
            <a:ext cx="9144000" cy="1556238"/>
          </a:xfrm>
        </p:spPr>
        <p:txBody>
          <a:bodyPr>
            <a:normAutofit fontScale="70000" lnSpcReduction="20000"/>
          </a:bodyPr>
          <a:lstStyle/>
          <a:p>
            <a:r>
              <a:rPr lang="nl-NL" dirty="0">
                <a:solidFill>
                  <a:srgbClr val="63666A"/>
                </a:solidFill>
                <a:latin typeface="+mj-lt"/>
              </a:rPr>
              <a:t>Medewerkers met kleine contracten en een relatief ‘solistisch’ beroep </a:t>
            </a:r>
          </a:p>
          <a:p>
            <a:r>
              <a:rPr lang="nl-NL" dirty="0">
                <a:solidFill>
                  <a:srgbClr val="63666A"/>
                </a:solidFill>
                <a:latin typeface="+mj-lt"/>
              </a:rPr>
              <a:t>boeien en duurzaam aan je verbinden</a:t>
            </a:r>
          </a:p>
          <a:p>
            <a:endParaRPr lang="nl-NL" dirty="0">
              <a:solidFill>
                <a:srgbClr val="63666A"/>
              </a:solidFill>
              <a:latin typeface="+mj-lt"/>
            </a:endParaRPr>
          </a:p>
          <a:p>
            <a:endParaRPr lang="nl-NL" dirty="0">
              <a:solidFill>
                <a:srgbClr val="63666A"/>
              </a:solidFill>
              <a:latin typeface="+mj-lt"/>
            </a:endParaRPr>
          </a:p>
          <a:p>
            <a:r>
              <a:rPr lang="nl-NL" dirty="0">
                <a:solidFill>
                  <a:srgbClr val="63666A"/>
                </a:solidFill>
                <a:latin typeface="+mj-lt"/>
              </a:rPr>
              <a:t>7 november 2016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602" cy="2751222"/>
          </a:xfrm>
          <a:prstGeom prst="rect">
            <a:avLst/>
          </a:prstGeom>
        </p:spPr>
      </p:pic>
      <p:pic>
        <p:nvPicPr>
          <p:cNvPr id="5" name="Tijdelijke aanduiding voor inhoud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760" y="5581056"/>
            <a:ext cx="4564480" cy="9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46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Bedankt voor uw aandacht!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nl-NL" dirty="0">
              <a:solidFill>
                <a:srgbClr val="63666A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63666A"/>
                </a:solidFill>
                <a:latin typeface="+mj-lt"/>
              </a:rPr>
              <a:t>Wilt u meer weten over dit project </a:t>
            </a:r>
          </a:p>
          <a:p>
            <a:pPr marL="0" indent="0" algn="ctr">
              <a:buNone/>
            </a:pPr>
            <a:r>
              <a:rPr lang="nl-NL" dirty="0">
                <a:solidFill>
                  <a:srgbClr val="63666A"/>
                </a:solidFill>
                <a:latin typeface="+mj-lt"/>
              </a:rPr>
              <a:t>houdt u dan onze website in de gaten </a:t>
            </a:r>
          </a:p>
          <a:p>
            <a:pPr marL="0" indent="0" algn="ctr">
              <a:buNone/>
            </a:pPr>
            <a:r>
              <a:rPr lang="nl-NL" dirty="0">
                <a:solidFill>
                  <a:srgbClr val="63666A"/>
                </a:solidFill>
                <a:latin typeface="+mj-lt"/>
              </a:rPr>
              <a:t>daar staat binnenkort ons onderzoeksrapport over boeien &amp; binden:</a:t>
            </a:r>
          </a:p>
          <a:p>
            <a:pPr marL="0" indent="0" algn="ctr">
              <a:buNone/>
            </a:pPr>
            <a:endParaRPr lang="nl-NL" dirty="0">
              <a:solidFill>
                <a:srgbClr val="63666A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nl-NL" dirty="0">
                <a:solidFill>
                  <a:srgbClr val="63666A"/>
                </a:solidFill>
                <a:latin typeface="+mj-lt"/>
              </a:rPr>
              <a:t>www.postenkoeriersfonds.nl</a:t>
            </a:r>
          </a:p>
          <a:p>
            <a:pPr marL="0" indent="0" algn="ctr">
              <a:buNone/>
            </a:pPr>
            <a:endParaRPr lang="nl-NL" sz="2000" dirty="0">
              <a:solidFill>
                <a:srgbClr val="63666A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nl-NL" sz="2000" dirty="0">
                <a:solidFill>
                  <a:srgbClr val="63666A"/>
                </a:solidFill>
                <a:latin typeface="+mj-lt"/>
              </a:rPr>
              <a:t>Dit project is mede mogelijk gemaakt vanuit de regeling cofinanciering sectorplannen van het Ministerie van Sociale Zaken &amp; Werkgelegenheid</a:t>
            </a:r>
          </a:p>
          <a:p>
            <a:pPr marL="0" indent="0" algn="ctr">
              <a:buNone/>
            </a:pPr>
            <a:endParaRPr lang="nl-NL" dirty="0">
              <a:latin typeface="+mj-lt"/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" y="5130538"/>
            <a:ext cx="1647825" cy="1581785"/>
          </a:xfrm>
          <a:prstGeom prst="rect">
            <a:avLst/>
          </a:prstGeom>
          <a:noFill/>
        </p:spPr>
      </p:pic>
      <p:pic>
        <p:nvPicPr>
          <p:cNvPr id="7" name="Tijdelijke aanduiding voor inhoud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7" y="5704148"/>
            <a:ext cx="4564480" cy="9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96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Verbinden wat is dat eigenlijk?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58008" y="2743436"/>
            <a:ext cx="10075984" cy="2611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nl-NL" sz="4400" dirty="0">
              <a:latin typeface="+mj-lt"/>
            </a:endParaRPr>
          </a:p>
          <a:p>
            <a:pPr marL="0" indent="0" algn="ctr">
              <a:buNone/>
            </a:pPr>
            <a:endParaRPr lang="nl-NL" sz="4400" dirty="0">
              <a:latin typeface="+mj-lt"/>
            </a:endParaRPr>
          </a:p>
          <a:p>
            <a:pPr marL="0" indent="0" algn="ctr">
              <a:buNone/>
            </a:pPr>
            <a:r>
              <a:rPr lang="nl-NL" sz="4400" dirty="0">
                <a:solidFill>
                  <a:srgbClr val="63666A"/>
                </a:solidFill>
                <a:latin typeface="+mj-lt"/>
              </a:rPr>
              <a:t>Marina </a:t>
            </a:r>
            <a:r>
              <a:rPr lang="nl-NL" sz="4400" dirty="0" err="1">
                <a:solidFill>
                  <a:srgbClr val="63666A"/>
                </a:solidFill>
                <a:latin typeface="+mj-lt"/>
              </a:rPr>
              <a:t>Abramovic</a:t>
            </a:r>
            <a:r>
              <a:rPr lang="nl-NL" sz="4400" dirty="0">
                <a:solidFill>
                  <a:srgbClr val="63666A"/>
                </a:solidFill>
                <a:latin typeface="+mj-lt"/>
              </a:rPr>
              <a:t> – </a:t>
            </a:r>
            <a:r>
              <a:rPr lang="nl-NL" sz="4400" dirty="0" err="1">
                <a:solidFill>
                  <a:srgbClr val="63666A"/>
                </a:solidFill>
                <a:latin typeface="+mj-lt"/>
              </a:rPr>
              <a:t>the</a:t>
            </a:r>
            <a:r>
              <a:rPr lang="nl-NL" sz="4400" dirty="0">
                <a:solidFill>
                  <a:srgbClr val="63666A"/>
                </a:solidFill>
                <a:latin typeface="+mj-lt"/>
              </a:rPr>
              <a:t> artist is present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" y="5130538"/>
            <a:ext cx="1647825" cy="1581785"/>
          </a:xfrm>
          <a:prstGeom prst="rect">
            <a:avLst/>
          </a:prstGeom>
          <a:noFill/>
        </p:spPr>
      </p:pic>
      <p:pic>
        <p:nvPicPr>
          <p:cNvPr id="6" name="Tijdelijke aanduiding voor inhoud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7" y="5704148"/>
            <a:ext cx="4564480" cy="91351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803" y="1345814"/>
            <a:ext cx="2908394" cy="2690984"/>
          </a:xfrm>
          <a:prstGeom prst="rect">
            <a:avLst/>
          </a:prstGeom>
        </p:spPr>
      </p:pic>
      <p:sp>
        <p:nvSpPr>
          <p:cNvPr id="10" name="Tekstballon: ovaal 9"/>
          <p:cNvSpPr/>
          <p:nvPr/>
        </p:nvSpPr>
        <p:spPr>
          <a:xfrm>
            <a:off x="5952793" y="2398918"/>
            <a:ext cx="869905" cy="400360"/>
          </a:xfrm>
          <a:prstGeom prst="wedgeEllipseCallout">
            <a:avLst/>
          </a:prstGeom>
          <a:noFill/>
          <a:ln>
            <a:solidFill>
              <a:srgbClr val="63666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kstvak 10"/>
          <p:cNvSpPr txBox="1"/>
          <p:nvPr/>
        </p:nvSpPr>
        <p:spPr>
          <a:xfrm>
            <a:off x="6110654" y="2306710"/>
            <a:ext cx="712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>
                <a:solidFill>
                  <a:srgbClr val="63666A"/>
                </a:solidFill>
              </a:rPr>
              <a:t>??</a:t>
            </a:r>
            <a:endParaRPr lang="en-GB" sz="3200" b="1" dirty="0">
              <a:solidFill>
                <a:srgbClr val="6366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657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https://www.youtube.com/watch?v=OS0Tg0IjCp4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115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(Ver)binden!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38654" y="2166593"/>
            <a:ext cx="9114692" cy="2488040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63666A"/>
                </a:solidFill>
                <a:latin typeface="+mj-lt"/>
              </a:rPr>
              <a:t>Vraagt om een open houding van twee partijen</a:t>
            </a:r>
          </a:p>
          <a:p>
            <a:r>
              <a:rPr lang="nl-NL" sz="3600" dirty="0">
                <a:solidFill>
                  <a:srgbClr val="63666A"/>
                </a:solidFill>
                <a:latin typeface="+mj-lt"/>
              </a:rPr>
              <a:t>Vraagt om oprechte interesse </a:t>
            </a:r>
          </a:p>
          <a:p>
            <a:r>
              <a:rPr lang="nl-NL" sz="3600" dirty="0">
                <a:solidFill>
                  <a:srgbClr val="63666A"/>
                </a:solidFill>
                <a:latin typeface="+mj-lt"/>
              </a:rPr>
              <a:t>Vraagt om echt kunnen luisteren</a:t>
            </a:r>
          </a:p>
          <a:p>
            <a:r>
              <a:rPr lang="nl-NL" sz="3600" dirty="0">
                <a:solidFill>
                  <a:srgbClr val="63666A"/>
                </a:solidFill>
                <a:latin typeface="+mj-lt"/>
              </a:rPr>
              <a:t>Gaat niet vanzelf</a:t>
            </a: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" y="5130538"/>
            <a:ext cx="1647825" cy="1581785"/>
          </a:xfrm>
          <a:prstGeom prst="rect">
            <a:avLst/>
          </a:prstGeom>
          <a:noFill/>
        </p:spPr>
      </p:pic>
      <p:pic>
        <p:nvPicPr>
          <p:cNvPr id="6" name="Tijdelijke aanduiding voor inhoud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7" y="5704148"/>
            <a:ext cx="4564480" cy="9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78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Waarom investeren in boeien &amp; binden? (1)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29165" y="1421178"/>
            <a:ext cx="9819910" cy="4830153"/>
          </a:xfrm>
        </p:spPr>
        <p:txBody>
          <a:bodyPr>
            <a:normAutofit lnSpcReduction="10000"/>
          </a:bodyPr>
          <a:lstStyle/>
          <a:p>
            <a:r>
              <a:rPr lang="nl-NL" b="1" dirty="0">
                <a:solidFill>
                  <a:srgbClr val="63666A"/>
                </a:solidFill>
                <a:latin typeface="+mj-lt"/>
              </a:rPr>
              <a:t>Fysieke post is al jaren krimpsector</a:t>
            </a: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Ruim 10% krimp in volume post per jaar.</a:t>
            </a:r>
          </a:p>
          <a:p>
            <a:pPr lvl="1"/>
            <a:endParaRPr lang="nl-NL" dirty="0">
              <a:solidFill>
                <a:srgbClr val="63666A"/>
              </a:solidFill>
              <a:latin typeface="+mj-lt"/>
            </a:endParaRPr>
          </a:p>
          <a:p>
            <a:r>
              <a:rPr lang="nl-NL" b="1" dirty="0">
                <a:solidFill>
                  <a:srgbClr val="63666A"/>
                </a:solidFill>
                <a:latin typeface="+mj-lt"/>
              </a:rPr>
              <a:t>Gevolg: </a:t>
            </a:r>
            <a:r>
              <a:rPr lang="nl-NL" b="1" dirty="0" err="1">
                <a:solidFill>
                  <a:srgbClr val="63666A"/>
                </a:solidFill>
                <a:latin typeface="+mj-lt"/>
              </a:rPr>
              <a:t>jobcarving</a:t>
            </a:r>
            <a:r>
              <a:rPr lang="nl-NL" b="1" dirty="0">
                <a:solidFill>
                  <a:srgbClr val="63666A"/>
                </a:solidFill>
                <a:latin typeface="+mj-lt"/>
              </a:rPr>
              <a:t> = steeds minder plaats voor fulltime postbodes.</a:t>
            </a: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Deels vervangen door parttime postbezorgers. </a:t>
            </a:r>
          </a:p>
          <a:p>
            <a:pPr lvl="1"/>
            <a:endParaRPr lang="nl-NL" dirty="0">
              <a:solidFill>
                <a:srgbClr val="63666A"/>
              </a:solidFill>
              <a:latin typeface="+mj-lt"/>
            </a:endParaRPr>
          </a:p>
          <a:p>
            <a:r>
              <a:rPr lang="nl-NL" b="1" dirty="0">
                <a:solidFill>
                  <a:srgbClr val="63666A"/>
                </a:solidFill>
                <a:latin typeface="+mj-lt"/>
              </a:rPr>
              <a:t>Arbeidscontracten van postbezorgers zijn 8-15 uur per week.</a:t>
            </a:r>
          </a:p>
          <a:p>
            <a:endParaRPr lang="nl-NL" dirty="0">
              <a:solidFill>
                <a:srgbClr val="63666A"/>
              </a:solidFill>
              <a:latin typeface="+mj-lt"/>
            </a:endParaRPr>
          </a:p>
          <a:p>
            <a:r>
              <a:rPr lang="nl-NL" b="1" dirty="0">
                <a:solidFill>
                  <a:srgbClr val="63666A"/>
                </a:solidFill>
                <a:latin typeface="+mj-lt"/>
              </a:rPr>
              <a:t>Medewerkers met kleine contracten zijn moeilijker te binden.</a:t>
            </a: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Medewerkers zoeken snel naar een baan met meer uren |verdiensten.</a:t>
            </a: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Het is betrekkelijk solistisch werk.</a:t>
            </a: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" y="5130538"/>
            <a:ext cx="1647825" cy="1581785"/>
          </a:xfrm>
          <a:prstGeom prst="rect">
            <a:avLst/>
          </a:prstGeom>
          <a:noFill/>
        </p:spPr>
      </p:pic>
      <p:pic>
        <p:nvPicPr>
          <p:cNvPr id="7" name="Tijdelijke aanduiding voor inhoud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7" y="5704148"/>
            <a:ext cx="4564480" cy="9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94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Tijdelijke aanduiding voor inhoud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7" y="5704148"/>
            <a:ext cx="4564480" cy="913514"/>
          </a:xfrm>
          <a:prstGeom prst="rect">
            <a:avLst/>
          </a:prstGeom>
        </p:spPr>
      </p:pic>
      <p:pic>
        <p:nvPicPr>
          <p:cNvPr id="5" name="Afbeelding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" y="5130538"/>
            <a:ext cx="1647825" cy="1581785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Waarom investeren in boeien &amp; binden? (2)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86608" y="1570649"/>
            <a:ext cx="9618784" cy="4452083"/>
          </a:xfrm>
        </p:spPr>
        <p:txBody>
          <a:bodyPr>
            <a:normAutofit lnSpcReduction="10000"/>
          </a:bodyPr>
          <a:lstStyle/>
          <a:p>
            <a:r>
              <a:rPr lang="nl-NL" b="1" dirty="0">
                <a:solidFill>
                  <a:srgbClr val="63666A"/>
                </a:solidFill>
                <a:latin typeface="+mj-lt"/>
              </a:rPr>
              <a:t>Per jaar stroomt ca. 30% van de postbezorgers uit, dit vraagt om:</a:t>
            </a: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Actieve en constante werving &amp; selectie</a:t>
            </a: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Manieren om medewerkers duurzaam aan je te binden</a:t>
            </a: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Zoeken van combinaties met andere kleine banen (combi banen)</a:t>
            </a:r>
          </a:p>
          <a:p>
            <a:pPr lvl="1"/>
            <a:endParaRPr lang="nl-NL" dirty="0">
              <a:solidFill>
                <a:srgbClr val="63666A"/>
              </a:solidFill>
              <a:latin typeface="+mj-lt"/>
            </a:endParaRPr>
          </a:p>
          <a:p>
            <a:r>
              <a:rPr lang="nl-NL" b="1" dirty="0">
                <a:solidFill>
                  <a:srgbClr val="63666A"/>
                </a:solidFill>
                <a:latin typeface="+mj-lt"/>
              </a:rPr>
              <a:t>We kennen </a:t>
            </a:r>
            <a:r>
              <a:rPr lang="nl-NL" b="1" dirty="0" err="1">
                <a:solidFill>
                  <a:srgbClr val="63666A"/>
                </a:solidFill>
                <a:latin typeface="+mj-lt"/>
              </a:rPr>
              <a:t>grosso</a:t>
            </a:r>
            <a:r>
              <a:rPr lang="nl-NL" b="1" dirty="0">
                <a:solidFill>
                  <a:srgbClr val="63666A"/>
                </a:solidFill>
                <a:latin typeface="+mj-lt"/>
              </a:rPr>
              <a:t> </a:t>
            </a:r>
            <a:r>
              <a:rPr lang="nl-NL" b="1" dirty="0" err="1">
                <a:solidFill>
                  <a:srgbClr val="63666A"/>
                </a:solidFill>
                <a:latin typeface="+mj-lt"/>
              </a:rPr>
              <a:t>modo</a:t>
            </a:r>
            <a:r>
              <a:rPr lang="nl-NL" b="1" dirty="0">
                <a:solidFill>
                  <a:srgbClr val="63666A"/>
                </a:solidFill>
                <a:latin typeface="+mj-lt"/>
              </a:rPr>
              <a:t> 2 typen medewerkers:</a:t>
            </a:r>
          </a:p>
          <a:p>
            <a:pPr lvl="1">
              <a:buFont typeface="Calibri Light" panose="020F0302020204030204" pitchFamily="34" charset="0"/>
              <a:buChar char="⁻"/>
            </a:pPr>
            <a:endParaRPr lang="nl-NL" dirty="0">
              <a:solidFill>
                <a:srgbClr val="63666A"/>
              </a:solidFill>
              <a:latin typeface="+mj-lt"/>
            </a:endParaRP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Type 1 bezorgd om basis inkomen te verkrijgen, heeft in het dagelijkse leven andere ambities.</a:t>
            </a:r>
          </a:p>
          <a:p>
            <a:pPr lvl="1"/>
            <a:endParaRPr lang="nl-NL" dirty="0">
              <a:solidFill>
                <a:srgbClr val="63666A"/>
              </a:solidFill>
              <a:latin typeface="+mj-lt"/>
            </a:endParaRPr>
          </a:p>
          <a:p>
            <a:pPr lvl="1"/>
            <a:r>
              <a:rPr lang="nl-NL" dirty="0">
                <a:solidFill>
                  <a:srgbClr val="63666A"/>
                </a:solidFill>
                <a:latin typeface="+mj-lt"/>
              </a:rPr>
              <a:t>Type 2 werkt geruime tijd in onze sector en willen we wendbaar houden</a:t>
            </a:r>
          </a:p>
        </p:txBody>
      </p:sp>
    </p:spTree>
    <p:extLst>
      <p:ext uri="{BB962C8B-B14F-4D97-AF65-F5344CB8AC3E}">
        <p14:creationId xmlns:p14="http://schemas.microsoft.com/office/powerpoint/2010/main" val="3786719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Hoe ga je de verbinding aan?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06868" y="1690688"/>
            <a:ext cx="5587725" cy="4351338"/>
          </a:xfrm>
        </p:spPr>
        <p:txBody>
          <a:bodyPr/>
          <a:lstStyle/>
          <a:p>
            <a:endParaRPr lang="nl-NL" dirty="0">
              <a:latin typeface="+mj-lt"/>
            </a:endParaRPr>
          </a:p>
          <a:p>
            <a:r>
              <a:rPr lang="nl-NL" dirty="0">
                <a:solidFill>
                  <a:srgbClr val="63666A"/>
                </a:solidFill>
                <a:latin typeface="+mj-lt"/>
              </a:rPr>
              <a:t>Twee rollenspellen</a:t>
            </a:r>
          </a:p>
          <a:p>
            <a:r>
              <a:rPr lang="nl-NL" dirty="0">
                <a:solidFill>
                  <a:srgbClr val="63666A"/>
                </a:solidFill>
                <a:latin typeface="+mj-lt"/>
              </a:rPr>
              <a:t>Leidinggevende en medewerker</a:t>
            </a:r>
          </a:p>
          <a:p>
            <a:r>
              <a:rPr lang="nl-NL" dirty="0">
                <a:solidFill>
                  <a:srgbClr val="63666A"/>
                </a:solidFill>
                <a:latin typeface="+mj-lt"/>
              </a:rPr>
              <a:t>Vraag aan het publiek:</a:t>
            </a:r>
          </a:p>
          <a:p>
            <a:pPr marL="0" indent="0">
              <a:buNone/>
            </a:pPr>
            <a:r>
              <a:rPr lang="nl-NL" dirty="0">
                <a:solidFill>
                  <a:srgbClr val="63666A"/>
                </a:solidFill>
                <a:latin typeface="+mj-lt"/>
              </a:rPr>
              <a:t>	hoe ga je de (ver)binding aan?</a:t>
            </a: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" y="5130538"/>
            <a:ext cx="1647825" cy="1581785"/>
          </a:xfrm>
          <a:prstGeom prst="rect">
            <a:avLst/>
          </a:prstGeom>
          <a:noFill/>
        </p:spPr>
      </p:pic>
      <p:pic>
        <p:nvPicPr>
          <p:cNvPr id="6" name="Tijdelijke aanduiding voor inhoud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7" y="5704148"/>
            <a:ext cx="4564480" cy="913514"/>
          </a:xfrm>
          <a:prstGeom prst="rect">
            <a:avLst/>
          </a:prstGeom>
        </p:spPr>
      </p:pic>
      <p:sp>
        <p:nvSpPr>
          <p:cNvPr id="7" name="Oval 2"/>
          <p:cNvSpPr/>
          <p:nvPr/>
        </p:nvSpPr>
        <p:spPr>
          <a:xfrm>
            <a:off x="8563025" y="2341690"/>
            <a:ext cx="2118340" cy="2118338"/>
          </a:xfrm>
          <a:prstGeom prst="ellipse">
            <a:avLst/>
          </a:prstGeom>
          <a:noFill/>
          <a:ln w="57150">
            <a:solidFill>
              <a:srgbClr val="5766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21"/>
          <p:cNvGrpSpPr/>
          <p:nvPr/>
        </p:nvGrpSpPr>
        <p:grpSpPr>
          <a:xfrm>
            <a:off x="8996951" y="2796868"/>
            <a:ext cx="1250488" cy="1207982"/>
            <a:chOff x="22069559" y="1875904"/>
            <a:chExt cx="621123" cy="615264"/>
          </a:xfrm>
          <a:noFill/>
        </p:grpSpPr>
        <p:sp>
          <p:nvSpPr>
            <p:cNvPr id="9" name="Freeform 667"/>
            <p:cNvSpPr>
              <a:spLocks noChangeArrowheads="1"/>
            </p:cNvSpPr>
            <p:nvPr/>
          </p:nvSpPr>
          <p:spPr bwMode="auto">
            <a:xfrm>
              <a:off x="22447507" y="1875904"/>
              <a:ext cx="243175" cy="237317"/>
            </a:xfrm>
            <a:custGeom>
              <a:avLst/>
              <a:gdLst>
                <a:gd name="T0" fmla="*/ 0 w 367"/>
                <a:gd name="T1" fmla="*/ 179 h 359"/>
                <a:gd name="T2" fmla="*/ 0 w 367"/>
                <a:gd name="T3" fmla="*/ 179 h 359"/>
                <a:gd name="T4" fmla="*/ 187 w 367"/>
                <a:gd name="T5" fmla="*/ 358 h 359"/>
                <a:gd name="T6" fmla="*/ 366 w 367"/>
                <a:gd name="T7" fmla="*/ 179 h 359"/>
                <a:gd name="T8" fmla="*/ 187 w 367"/>
                <a:gd name="T9" fmla="*/ 0 h 359"/>
                <a:gd name="T10" fmla="*/ 0 w 367"/>
                <a:gd name="T11" fmla="*/ 179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67" h="359">
                  <a:moveTo>
                    <a:pt x="0" y="179"/>
                  </a:moveTo>
                  <a:lnTo>
                    <a:pt x="0" y="179"/>
                  </a:lnTo>
                  <a:cubicBezTo>
                    <a:pt x="0" y="276"/>
                    <a:pt x="83" y="358"/>
                    <a:pt x="187" y="358"/>
                  </a:cubicBezTo>
                  <a:cubicBezTo>
                    <a:pt x="284" y="358"/>
                    <a:pt x="366" y="276"/>
                    <a:pt x="366" y="179"/>
                  </a:cubicBezTo>
                  <a:cubicBezTo>
                    <a:pt x="366" y="74"/>
                    <a:pt x="284" y="0"/>
                    <a:pt x="187" y="0"/>
                  </a:cubicBezTo>
                  <a:cubicBezTo>
                    <a:pt x="83" y="0"/>
                    <a:pt x="0" y="74"/>
                    <a:pt x="0" y="179"/>
                  </a:cubicBezTo>
                </a:path>
              </a:pathLst>
            </a:custGeom>
            <a:grpFill/>
            <a:ln w="34290" cap="flat">
              <a:solidFill>
                <a:srgbClr val="B11B2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latin typeface="Montserrat Light" charset="0"/>
              </a:endParaRPr>
            </a:p>
          </p:txBody>
        </p:sp>
        <p:sp>
          <p:nvSpPr>
            <p:cNvPr id="10" name="Freeform 668"/>
            <p:cNvSpPr>
              <a:spLocks noChangeArrowheads="1"/>
            </p:cNvSpPr>
            <p:nvPr/>
          </p:nvSpPr>
          <p:spPr bwMode="auto">
            <a:xfrm>
              <a:off x="22069559" y="2183536"/>
              <a:ext cx="199228" cy="199228"/>
            </a:xfrm>
            <a:custGeom>
              <a:avLst/>
              <a:gdLst>
                <a:gd name="T0" fmla="*/ 299 w 300"/>
                <a:gd name="T1" fmla="*/ 150 h 300"/>
                <a:gd name="T2" fmla="*/ 299 w 300"/>
                <a:gd name="T3" fmla="*/ 150 h 300"/>
                <a:gd name="T4" fmla="*/ 149 w 300"/>
                <a:gd name="T5" fmla="*/ 299 h 300"/>
                <a:gd name="T6" fmla="*/ 0 w 300"/>
                <a:gd name="T7" fmla="*/ 150 h 300"/>
                <a:gd name="T8" fmla="*/ 149 w 300"/>
                <a:gd name="T9" fmla="*/ 0 h 300"/>
                <a:gd name="T10" fmla="*/ 299 w 300"/>
                <a:gd name="T11" fmla="*/ 15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0" h="300">
                  <a:moveTo>
                    <a:pt x="299" y="150"/>
                  </a:moveTo>
                  <a:lnTo>
                    <a:pt x="299" y="150"/>
                  </a:lnTo>
                  <a:cubicBezTo>
                    <a:pt x="299" y="232"/>
                    <a:pt x="232" y="299"/>
                    <a:pt x="149" y="299"/>
                  </a:cubicBezTo>
                  <a:cubicBezTo>
                    <a:pt x="67" y="299"/>
                    <a:pt x="0" y="232"/>
                    <a:pt x="0" y="150"/>
                  </a:cubicBezTo>
                  <a:cubicBezTo>
                    <a:pt x="0" y="67"/>
                    <a:pt x="67" y="0"/>
                    <a:pt x="149" y="0"/>
                  </a:cubicBezTo>
                  <a:cubicBezTo>
                    <a:pt x="232" y="0"/>
                    <a:pt x="299" y="67"/>
                    <a:pt x="299" y="150"/>
                  </a:cubicBezTo>
                </a:path>
              </a:pathLst>
            </a:custGeom>
            <a:grpFill/>
            <a:ln w="34290" cap="flat">
              <a:solidFill>
                <a:srgbClr val="B11B2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latin typeface="Montserrat Light" charset="0"/>
              </a:endParaRPr>
            </a:p>
          </p:txBody>
        </p:sp>
        <p:sp>
          <p:nvSpPr>
            <p:cNvPr id="11" name="Freeform 669"/>
            <p:cNvSpPr>
              <a:spLocks noChangeArrowheads="1"/>
            </p:cNvSpPr>
            <p:nvPr/>
          </p:nvSpPr>
          <p:spPr bwMode="auto">
            <a:xfrm>
              <a:off x="22456296" y="2332958"/>
              <a:ext cx="164070" cy="158210"/>
            </a:xfrm>
            <a:custGeom>
              <a:avLst/>
              <a:gdLst>
                <a:gd name="T0" fmla="*/ 0 w 248"/>
                <a:gd name="T1" fmla="*/ 120 h 240"/>
                <a:gd name="T2" fmla="*/ 0 w 248"/>
                <a:gd name="T3" fmla="*/ 120 h 240"/>
                <a:gd name="T4" fmla="*/ 120 w 248"/>
                <a:gd name="T5" fmla="*/ 0 h 240"/>
                <a:gd name="T6" fmla="*/ 247 w 248"/>
                <a:gd name="T7" fmla="*/ 120 h 240"/>
                <a:gd name="T8" fmla="*/ 120 w 248"/>
                <a:gd name="T9" fmla="*/ 239 h 240"/>
                <a:gd name="T10" fmla="*/ 0 w 248"/>
                <a:gd name="T11" fmla="*/ 12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8" h="240">
                  <a:moveTo>
                    <a:pt x="0" y="120"/>
                  </a:moveTo>
                  <a:lnTo>
                    <a:pt x="0" y="120"/>
                  </a:lnTo>
                  <a:cubicBezTo>
                    <a:pt x="0" y="52"/>
                    <a:pt x="60" y="0"/>
                    <a:pt x="120" y="0"/>
                  </a:cubicBezTo>
                  <a:cubicBezTo>
                    <a:pt x="187" y="0"/>
                    <a:pt x="247" y="52"/>
                    <a:pt x="247" y="120"/>
                  </a:cubicBezTo>
                  <a:cubicBezTo>
                    <a:pt x="247" y="187"/>
                    <a:pt x="187" y="239"/>
                    <a:pt x="120" y="239"/>
                  </a:cubicBezTo>
                  <a:cubicBezTo>
                    <a:pt x="60" y="239"/>
                    <a:pt x="0" y="187"/>
                    <a:pt x="0" y="120"/>
                  </a:cubicBezTo>
                </a:path>
              </a:pathLst>
            </a:custGeom>
            <a:grpFill/>
            <a:ln w="34290" cap="flat">
              <a:solidFill>
                <a:srgbClr val="B11B2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="1" dirty="0">
                <a:latin typeface="Montserrat Light" charset="0"/>
              </a:endParaRPr>
            </a:p>
          </p:txBody>
        </p:sp>
        <p:sp>
          <p:nvSpPr>
            <p:cNvPr id="12" name="Line 670"/>
            <p:cNvSpPr>
              <a:spLocks noChangeShapeType="1"/>
            </p:cNvSpPr>
            <p:nvPr/>
          </p:nvSpPr>
          <p:spPr bwMode="auto">
            <a:xfrm flipH="1" flipV="1">
              <a:off x="22254137" y="2321238"/>
              <a:ext cx="205088" cy="84966"/>
            </a:xfrm>
            <a:prstGeom prst="line">
              <a:avLst/>
            </a:prstGeom>
            <a:grpFill/>
            <a:ln w="34290" cap="flat">
              <a:solidFill>
                <a:srgbClr val="B11B2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 dirty="0">
                <a:latin typeface="Montserrat Light" charset="0"/>
              </a:endParaRPr>
            </a:p>
          </p:txBody>
        </p:sp>
        <p:sp>
          <p:nvSpPr>
            <p:cNvPr id="13" name="Line 671"/>
            <p:cNvSpPr>
              <a:spLocks noChangeShapeType="1"/>
            </p:cNvSpPr>
            <p:nvPr/>
          </p:nvSpPr>
          <p:spPr bwMode="auto">
            <a:xfrm flipV="1">
              <a:off x="22248279" y="2072205"/>
              <a:ext cx="216806" cy="143560"/>
            </a:xfrm>
            <a:prstGeom prst="line">
              <a:avLst/>
            </a:prstGeom>
            <a:grpFill/>
            <a:ln w="34290" cap="flat">
              <a:solidFill>
                <a:srgbClr val="B11B2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1" dirty="0">
                <a:latin typeface="Montserrat Light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1086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Wat zien we gebeuren?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279531"/>
          </a:xfrm>
        </p:spPr>
        <p:txBody>
          <a:bodyPr/>
          <a:lstStyle/>
          <a:p>
            <a:pPr marL="0" indent="0">
              <a:buNone/>
            </a:pPr>
            <a:endParaRPr lang="nl-NL" dirty="0">
              <a:latin typeface="+mj-lt"/>
            </a:endParaRPr>
          </a:p>
          <a:p>
            <a:pPr marL="0" indent="0">
              <a:buNone/>
            </a:pPr>
            <a:endParaRPr lang="nl-NL" dirty="0">
              <a:solidFill>
                <a:srgbClr val="63666A"/>
              </a:solidFill>
              <a:latin typeface="+mj-lt"/>
            </a:endParaRPr>
          </a:p>
          <a:p>
            <a:pPr marL="0" indent="0" algn="ctr">
              <a:buNone/>
            </a:pPr>
            <a:endParaRPr lang="nl-NL" sz="4000" dirty="0">
              <a:solidFill>
                <a:srgbClr val="63666A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nl-NL" sz="4000" dirty="0">
                <a:solidFill>
                  <a:srgbClr val="63666A"/>
                </a:solidFill>
                <a:latin typeface="+mj-lt"/>
              </a:rPr>
              <a:t>Wat verbindt medewerkers en een organisatie?</a:t>
            </a:r>
          </a:p>
          <a:p>
            <a:pPr marL="0" indent="0">
              <a:buNone/>
            </a:pPr>
            <a:endParaRPr lang="nl-NL" dirty="0">
              <a:latin typeface="+mj-lt"/>
            </a:endParaRPr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48" y="5035877"/>
            <a:ext cx="1647825" cy="1581785"/>
          </a:xfrm>
          <a:prstGeom prst="rect">
            <a:avLst/>
          </a:prstGeom>
          <a:noFill/>
        </p:spPr>
      </p:pic>
      <p:pic>
        <p:nvPicPr>
          <p:cNvPr id="6" name="Tijdelijke aanduiding voor inhoud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6747" y="5704148"/>
            <a:ext cx="4564480" cy="91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651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6275" y="0"/>
            <a:ext cx="10515600" cy="1325563"/>
          </a:xfrm>
        </p:spPr>
        <p:txBody>
          <a:bodyPr/>
          <a:lstStyle/>
          <a:p>
            <a:pPr algn="ctr"/>
            <a:r>
              <a:rPr lang="nl-NL" b="1" dirty="0">
                <a:solidFill>
                  <a:srgbClr val="63666A"/>
                </a:solidFill>
              </a:rPr>
              <a:t>Hoe voer je het échte gesprek?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462" y="957865"/>
            <a:ext cx="4171949" cy="590013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00049" y="1599608"/>
            <a:ext cx="34480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63666A"/>
                </a:solidFill>
                <a:latin typeface="+mj-lt"/>
              </a:rPr>
              <a:t>Door oprecht geïnteresseerd te zijn</a:t>
            </a:r>
          </a:p>
          <a:p>
            <a:r>
              <a:rPr lang="nl-NL" sz="2800" dirty="0">
                <a:solidFill>
                  <a:srgbClr val="63666A"/>
                </a:solidFill>
                <a:latin typeface="+mj-lt"/>
              </a:rPr>
              <a:t>en verbinding te zoeken.</a:t>
            </a:r>
          </a:p>
          <a:p>
            <a:endParaRPr lang="nl-NL" sz="2800" dirty="0">
              <a:solidFill>
                <a:srgbClr val="63666A"/>
              </a:solidFill>
              <a:latin typeface="+mj-lt"/>
            </a:endParaRPr>
          </a:p>
          <a:p>
            <a:r>
              <a:rPr lang="nl-NL" sz="2800" dirty="0">
                <a:solidFill>
                  <a:srgbClr val="63666A"/>
                </a:solidFill>
                <a:latin typeface="+mj-lt"/>
              </a:rPr>
              <a:t>Door te luisteren</a:t>
            </a:r>
            <a:r>
              <a:rPr lang="nl-NL" sz="2800" dirty="0">
                <a:latin typeface="+mj-lt"/>
              </a:rPr>
              <a:t>.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8210550" y="1599608"/>
            <a:ext cx="29146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63666A"/>
                </a:solidFill>
                <a:latin typeface="+mj-lt"/>
              </a:rPr>
              <a:t>En dit instrument kan u daarbij helpen!</a:t>
            </a:r>
          </a:p>
          <a:p>
            <a:endParaRPr lang="nl-NL" sz="3600" dirty="0">
              <a:latin typeface="+mj-lt"/>
            </a:endParaRPr>
          </a:p>
          <a:p>
            <a:endParaRPr lang="nl-NL" sz="3600" dirty="0">
              <a:latin typeface="+mj-lt"/>
            </a:endParaRPr>
          </a:p>
        </p:txBody>
      </p:sp>
      <p:sp>
        <p:nvSpPr>
          <p:cNvPr id="11" name="Pijl: links 10"/>
          <p:cNvSpPr/>
          <p:nvPr/>
        </p:nvSpPr>
        <p:spPr>
          <a:xfrm>
            <a:off x="8219709" y="3472962"/>
            <a:ext cx="2375388" cy="50995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471" y="5130538"/>
            <a:ext cx="1647825" cy="1581785"/>
          </a:xfrm>
          <a:prstGeom prst="rect">
            <a:avLst/>
          </a:prstGeom>
          <a:noFill/>
        </p:spPr>
      </p:pic>
      <p:pic>
        <p:nvPicPr>
          <p:cNvPr id="10" name="Tijdelijke aanduiding voor inhoud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245" y="5748338"/>
            <a:ext cx="3859284" cy="772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3684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356</Words>
  <Application>Microsoft Office PowerPoint</Application>
  <PresentationFormat>Breedbeeld</PresentationFormat>
  <Paragraphs>66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Montserrat Light</vt:lpstr>
      <vt:lpstr>Kantoorthema</vt:lpstr>
      <vt:lpstr>Workshop boeien &amp; binden</vt:lpstr>
      <vt:lpstr>Verbinden wat is dat eigenlijk?</vt:lpstr>
      <vt:lpstr>PowerPoint-presentatie</vt:lpstr>
      <vt:lpstr>(Ver)binden!</vt:lpstr>
      <vt:lpstr>Waarom investeren in boeien &amp; binden? (1)</vt:lpstr>
      <vt:lpstr>Waarom investeren in boeien &amp; binden? (2)</vt:lpstr>
      <vt:lpstr>Hoe ga je de verbinding aan? </vt:lpstr>
      <vt:lpstr>Wat zien we gebeuren? </vt:lpstr>
      <vt:lpstr>Hoe voer je het échte gesprek? </vt:lpstr>
      <vt:lpstr>Bedankt voor uw aandacht!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boeien &amp; binden</dc:title>
  <dc:creator>Iris Vrijsen</dc:creator>
  <cp:lastModifiedBy>Marleen Wilms</cp:lastModifiedBy>
  <cp:revision>18</cp:revision>
  <dcterms:created xsi:type="dcterms:W3CDTF">2016-11-02T12:02:25Z</dcterms:created>
  <dcterms:modified xsi:type="dcterms:W3CDTF">2016-12-08T16:08:54Z</dcterms:modified>
</cp:coreProperties>
</file>